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ppt/tags/tag2.xml" ContentType="application/vnd.openxmlformats-officedocument.presentationml.tag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5"/>
  </p:notesMasterIdLst>
  <p:sldIdLst>
    <p:sldId id="257" r:id="rId3"/>
    <p:sldId id="296" r:id="rId4"/>
    <p:sldId id="297" r:id="rId5"/>
    <p:sldId id="269" r:id="rId6"/>
    <p:sldId id="306" r:id="rId7"/>
    <p:sldId id="299" r:id="rId8"/>
    <p:sldId id="298" r:id="rId9"/>
    <p:sldId id="259" r:id="rId10"/>
    <p:sldId id="300" r:id="rId11"/>
    <p:sldId id="301" r:id="rId12"/>
    <p:sldId id="302" r:id="rId13"/>
    <p:sldId id="271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D4F4"/>
    <a:srgbClr val="55AAF8"/>
    <a:srgbClr val="72C2CB"/>
    <a:srgbClr val="51B5BF"/>
    <a:srgbClr val="3D9BA5"/>
    <a:srgbClr val="53C4B9"/>
    <a:srgbClr val="8FDDBA"/>
    <a:srgbClr val="01749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216" y="504"/>
      </p:cViewPr>
      <p:guideLst>
        <p:guide orient="horz" pos="2168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customXml" Target="../customXml/item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B6CDB-7D94-42B6-944B-501D1C3541BA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58C78-4328-407D-AD18-78FCC99900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58C78-4328-407D-AD18-78FCC999001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58C78-4328-407D-AD18-78FCC999001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58C78-4328-407D-AD18-78FCC999001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58C78-4328-407D-AD18-78FCC99900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34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58C78-4328-407D-AD18-78FCC999001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58C78-4328-407D-AD18-78FCC999001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58C78-4328-407D-AD18-78FCC999001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42DF8-C8F3-4CB7-B369-708FF85C0CA2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5C8FA-004F-48CF-A07E-BD0DAE3380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zhd\Desktop\学校\双学位\人工智能与商业创新\PPt素材\funny-girl-making-frame-with-her-hands.jpgfunny-girl-making-frame-with-her-hands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159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4524" y="226243"/>
            <a:ext cx="11708090" cy="644793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350010" y="1826895"/>
            <a:ext cx="9756140" cy="3847465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10332" y="2790170"/>
            <a:ext cx="613684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眼底图像智能识别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385556" y="4508317"/>
            <a:ext cx="2725420" cy="2695813"/>
            <a:chOff x="-683260" y="4917440"/>
            <a:chExt cx="2725420" cy="2695813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-193040" y="4917440"/>
              <a:ext cx="2235200" cy="18389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-683260" y="5791200"/>
              <a:ext cx="2085340" cy="18220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9903460" y="-604468"/>
            <a:ext cx="2481580" cy="2158948"/>
            <a:chOff x="9903460" y="-604468"/>
            <a:chExt cx="2481580" cy="2158948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9903460" y="-604468"/>
              <a:ext cx="2481580" cy="21589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363200" y="-604468"/>
              <a:ext cx="1501140" cy="12547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1003280" y="-413994"/>
              <a:ext cx="1381760" cy="12471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0505440" y="510670"/>
              <a:ext cx="1148080" cy="10438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等腰三角形 14"/>
          <p:cNvSpPr/>
          <p:nvPr/>
        </p:nvSpPr>
        <p:spPr>
          <a:xfrm rot="1595860">
            <a:off x="2188694" y="2764881"/>
            <a:ext cx="618922" cy="447040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686562">
            <a:off x="3047336" y="3704635"/>
            <a:ext cx="298919" cy="262255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453936">
            <a:off x="8933021" y="2270198"/>
            <a:ext cx="308608" cy="331366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6585782">
            <a:off x="9408886" y="3206257"/>
            <a:ext cx="459444" cy="392914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6585782">
            <a:off x="9502435" y="2426199"/>
            <a:ext cx="459444" cy="392914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7812469">
            <a:off x="9988021" y="2919295"/>
            <a:ext cx="470467" cy="295123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689217">
            <a:off x="2404368" y="3592068"/>
            <a:ext cx="326124" cy="317501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아이유 (IU) - 여름밤의 꿈 (仲夏夜之梦) [mqms2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88756" y="5940877"/>
            <a:ext cx="406400" cy="4064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336665" y="4645660"/>
            <a:ext cx="2820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——</a:t>
            </a:r>
            <a:r>
              <a:rPr lang="zh-CN" altLang="en-US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中期报告</a:t>
            </a:r>
            <a:r>
              <a:rPr lang="en-US" altLang="zh-CN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曾曾</a:t>
            </a:r>
            <a:r>
              <a:rPr lang="en-US" altLang="zh-CN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张浩东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15" grpId="0" animBg="1"/>
      <p:bldP spid="16" grpId="0" animBg="1"/>
      <p:bldP spid="17" grpId="0" bldLvl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16772" y="802711"/>
            <a:ext cx="7958455" cy="316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116772" y="4378007"/>
            <a:ext cx="8844247" cy="282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共5,000名病人数据，分为训练集、测试集和验证集</a:t>
            </a:r>
            <a:endParaRPr lang="en-US" altLang="zh-CN" sz="24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接近近4,000个病例用于训练，而其他病例则用于测试</a:t>
            </a:r>
            <a:endParaRPr lang="en-US" altLang="zh-CN" sz="24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同一个病人可能会有一个或者多个标签</a:t>
            </a:r>
          </a:p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测试集中，不会提供诊断关键词</a:t>
            </a:r>
          </a:p>
          <a:p>
            <a:endParaRPr lang="zh-CN" altLang="en-US" sz="24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70455" y="148978"/>
            <a:ext cx="745109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训练集、测试集、验证集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ctr">
              <a:buClrTx/>
              <a:buSzTx/>
              <a:buFontTx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88830" y="4033520"/>
            <a:ext cx="5553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ym typeface="+mn-ea"/>
              </a:rPr>
              <a:t>表2：每个类别在训练和测试数据集中的图像比例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76732" y="390376"/>
            <a:ext cx="4710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算法</a:t>
            </a:r>
          </a:p>
        </p:txBody>
      </p:sp>
      <p:pic>
        <p:nvPicPr>
          <p:cNvPr id="3" name="图片 2" descr="C:\Users\zhd\Desktop\学校\双学位\人工智能与商业创新\PPt素材\business-laptop-desk-corporate-fd12321f4e1fff790885062ec77f3f84.jpgbusiness-laptop-desk-corporate-fd12321f4e1fff790885062ec77f3f8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0917" y="1724977"/>
            <a:ext cx="4784090" cy="34080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16ABFD-4402-F04D-B7A8-D5995E4DE6FC}"/>
              </a:ext>
            </a:extLst>
          </p:cNvPr>
          <p:cNvSpPr txBox="1"/>
          <p:nvPr/>
        </p:nvSpPr>
        <p:spPr>
          <a:xfrm>
            <a:off x="5718181" y="1361275"/>
            <a:ext cx="6252146" cy="4668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1.</a:t>
            </a:r>
            <a:r>
              <a:rPr lang="zh-CN" altLang="en-US" sz="2000" b="1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特征工程</a:t>
            </a:r>
            <a:r>
              <a:rPr lang="en-US" altLang="zh-CN" sz="2000" b="1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+</a:t>
            </a:r>
            <a:r>
              <a:rPr lang="zh-CN" altLang="en-US" sz="2000" b="1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机器学习算法：</a:t>
            </a:r>
            <a:endParaRPr lang="en-US" altLang="zh-CN" sz="2000" b="1" dirty="0">
              <a:latin typeface="Songti SC" panose="02010600040101010101" pitchFamily="2" charset="-122"/>
              <a:ea typeface="Songti SC" panose="02010600040101010101" pitchFamily="2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	</a:t>
            </a:r>
            <a:r>
              <a:rPr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通过</a:t>
            </a:r>
            <a:r>
              <a:rPr lang="en-US" altLang="zh-CN" sz="2000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PCA</a:t>
            </a:r>
            <a:r>
              <a:rPr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算法等手段对数据降维并提取特征，使用机器学习算法，如线性分类器</a:t>
            </a:r>
            <a:r>
              <a:rPr lang="en-US" altLang="zh-CN" sz="2000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SVM</a:t>
            </a:r>
            <a:r>
              <a:rPr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，变种</a:t>
            </a:r>
            <a:r>
              <a:rPr lang="en-US" altLang="zh-CN" sz="2000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kernel SVM</a:t>
            </a:r>
            <a:r>
              <a:rPr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，基于决策树的算法，模型融合算法（如</a:t>
            </a:r>
            <a:r>
              <a:rPr lang="en-US" altLang="zh-CN" sz="2000" dirty="0" err="1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XGBoost</a:t>
            </a:r>
            <a:r>
              <a:rPr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等）进行分类模型训练</a:t>
            </a:r>
            <a:endParaRPr lang="en-US" altLang="zh-CN" sz="2000" dirty="0">
              <a:latin typeface="Songti SC" panose="02010600040101010101" pitchFamily="2" charset="-122"/>
              <a:ea typeface="Songti SC" panose="02010600040101010101" pitchFamily="2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Songti SC" panose="02010600040101010101" pitchFamily="2" charset="-122"/>
              <a:ea typeface="Songti SC" panose="02010600040101010101" pitchFamily="2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2.</a:t>
            </a:r>
            <a:r>
              <a:rPr lang="zh-CN" altLang="en-US" sz="2000" b="1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端到端的深度学习算法：</a:t>
            </a:r>
            <a:endParaRPr lang="en-US" altLang="zh-CN" sz="2000" b="1" dirty="0">
              <a:latin typeface="Songti SC" panose="02010600040101010101" pitchFamily="2" charset="-122"/>
              <a:ea typeface="Songti SC" panose="02010600040101010101" pitchFamily="2" charset="-122"/>
              <a:cs typeface="Alibaba PuHuiTi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	</a:t>
            </a:r>
            <a:r>
              <a:rPr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使用基于神经网络的算法如</a:t>
            </a:r>
            <a:r>
              <a:rPr lang="en-US" altLang="zh-CN" sz="2000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CNN</a:t>
            </a:r>
            <a:r>
              <a:rPr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  <a:cs typeface="Alibaba PuHuiTi" pitchFamily="18" charset="-122"/>
              </a:rPr>
              <a:t>直接对图片进行分类，需要使用不同的参数组合以及不同的网络结构进行实验对比。</a:t>
            </a:r>
            <a:endParaRPr lang="zh-CN" altLang="zh-CN" sz="2000" dirty="0">
              <a:latin typeface="Songti SC" panose="02010600040101010101" pitchFamily="2" charset="-122"/>
              <a:ea typeface="Songti SC" panose="02010600040101010101" pitchFamily="2" charset="-122"/>
              <a:cs typeface="Alibaba PuHuiTi" pitchFamily="18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91F94E-8DDE-6844-ABB1-9569A7C42439}"/>
              </a:ext>
            </a:extLst>
          </p:cNvPr>
          <p:cNvSpPr/>
          <p:nvPr/>
        </p:nvSpPr>
        <p:spPr>
          <a:xfrm>
            <a:off x="5058889" y="502821"/>
            <a:ext cx="6911438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为了确定最合适的算法，应当比较不同算法的</a:t>
            </a:r>
            <a:r>
              <a:rPr lang="zh-CN" altLang="zh-CN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效果</a:t>
            </a:r>
            <a:r>
              <a:rPr lang="zh-CN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和</a:t>
            </a:r>
            <a:r>
              <a:rPr lang="zh-CN" altLang="zh-CN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效率</a:t>
            </a:r>
            <a:r>
              <a:rPr lang="zh-CN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endParaRPr lang="zh-CN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19BD03-AAA3-724F-AF8C-CDBCFA2B9B5A}"/>
              </a:ext>
            </a:extLst>
          </p:cNvPr>
          <p:cNvSpPr/>
          <p:nvPr/>
        </p:nvSpPr>
        <p:spPr>
          <a:xfrm>
            <a:off x="8844254" y="1361275"/>
            <a:ext cx="20168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FZZhengHeiS-EB-GB" panose="02000000000000000000" pitchFamily="2" charset="-122"/>
                <a:ea typeface="FZZhengHeiS-EB-GB" panose="02000000000000000000" pitchFamily="2" charset="-122"/>
                <a:cs typeface="Times New Roman" panose="02020603050405020304" pitchFamily="18" charset="0"/>
              </a:rPr>
              <a:t>sklearn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01C57B-3C0D-944D-8215-6C43CF6AC282}"/>
              </a:ext>
            </a:extLst>
          </p:cNvPr>
          <p:cNvSpPr/>
          <p:nvPr/>
        </p:nvSpPr>
        <p:spPr>
          <a:xfrm>
            <a:off x="8760898" y="4042191"/>
            <a:ext cx="20906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FZZhengHeiS-EB-GB" panose="02000000000000000000" pitchFamily="2" charset="-122"/>
                <a:ea typeface="FZZhengHeiS-EB-GB" panose="02000000000000000000" pitchFamily="2" charset="-122"/>
                <a:cs typeface="Times New Roman" panose="02020603050405020304" pitchFamily="18" charset="0"/>
              </a:rPr>
              <a:t>pytorch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zhd\Desktop\学校\双学位\人工智能与商业创新\PPt素材\beautiful-close-up-color-colored-af84d50ce5323de05b456f3070f9b540.jpgbeautiful-close-up-color-colored-af84d50ce5323de05b456f3070f9b540"/>
          <p:cNvPicPr>
            <a:picLocks noChangeAspect="1"/>
          </p:cNvPicPr>
          <p:nvPr/>
        </p:nvPicPr>
        <p:blipFill rotWithShape="1">
          <a:blip r:embed="rId3"/>
          <a:srcRect l="19778" t="13514" r="16780" b="9925"/>
          <a:stretch>
            <a:fillRect/>
          </a:stretch>
        </p:blipFill>
        <p:spPr>
          <a:xfrm>
            <a:off x="-16510" y="-27940"/>
            <a:ext cx="12174220" cy="68675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4180" y="332105"/>
            <a:ext cx="11440160" cy="614743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37002" y="2425045"/>
            <a:ext cx="613684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感谢聆听！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-2216896" y="4508317"/>
            <a:ext cx="4556760" cy="4246880"/>
            <a:chOff x="-2514600" y="4917440"/>
            <a:chExt cx="4556760" cy="4246880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-193040" y="4917440"/>
              <a:ext cx="2235200" cy="18389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-2514600" y="5791200"/>
              <a:ext cx="3916680" cy="3373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9903460" y="-604468"/>
            <a:ext cx="2481580" cy="2158948"/>
            <a:chOff x="9903460" y="-604468"/>
            <a:chExt cx="2481580" cy="2158948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9903460" y="-604468"/>
              <a:ext cx="2481580" cy="21589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363200" y="-604468"/>
              <a:ext cx="1501140" cy="12547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1003280" y="-413994"/>
              <a:ext cx="1381760" cy="12471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0505440" y="510670"/>
              <a:ext cx="1148080" cy="10438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等腰三角形 14"/>
          <p:cNvSpPr/>
          <p:nvPr/>
        </p:nvSpPr>
        <p:spPr>
          <a:xfrm rot="1595860">
            <a:off x="2188694" y="2764881"/>
            <a:ext cx="618922" cy="447040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686562">
            <a:off x="3047336" y="3704635"/>
            <a:ext cx="298919" cy="262255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453936">
            <a:off x="8933021" y="2206698"/>
            <a:ext cx="308608" cy="331366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6585782">
            <a:off x="9408886" y="3206257"/>
            <a:ext cx="459444" cy="392914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6585782">
            <a:off x="9502435" y="2426199"/>
            <a:ext cx="459444" cy="392914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7812469">
            <a:off x="9988021" y="2919295"/>
            <a:ext cx="470467" cy="295123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689217">
            <a:off x="2404368" y="3592068"/>
            <a:ext cx="326124" cy="317501"/>
          </a:xfrm>
          <a:prstGeom prst="triangle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695950" y="4222115"/>
            <a:ext cx="514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——汇报人：曾曾 张浩东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6134e45-233c-44ca-9d98-6a3972dfaa2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85062" y="1014412"/>
            <a:ext cx="12837313" cy="4829176"/>
            <a:chOff x="6588" y="1014412"/>
            <a:chExt cx="12491385" cy="4829176"/>
          </a:xfrm>
        </p:grpSpPr>
        <p:sp>
          <p:nvSpPr>
            <p:cNvPr id="4" name="išľîḓê"/>
            <p:cNvSpPr/>
            <p:nvPr/>
          </p:nvSpPr>
          <p:spPr>
            <a:xfrm>
              <a:off x="6588" y="1014413"/>
              <a:ext cx="6469038" cy="4829175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" name="iSlïďé"/>
            <p:cNvSpPr/>
            <p:nvPr/>
          </p:nvSpPr>
          <p:spPr>
            <a:xfrm>
              <a:off x="8053090" y="1014412"/>
              <a:ext cx="4444883" cy="4829175"/>
            </a:xfrm>
            <a:prstGeom prst="rect">
              <a:avLst/>
            </a:prstGeom>
            <a:solidFill>
              <a:schemeClr val="bg2">
                <a:lumMod val="90000"/>
                <a:alpha val="72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ṡļîḍè"/>
            <p:cNvSpPr/>
            <p:nvPr/>
          </p:nvSpPr>
          <p:spPr>
            <a:xfrm>
              <a:off x="3248025" y="1014413"/>
              <a:ext cx="8092405" cy="4829175"/>
            </a:xfrm>
            <a:prstGeom prst="parallelogram">
              <a:avLst>
                <a:gd name="adj" fmla="val 584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ṧḷíḍê"/>
            <p:cNvSpPr/>
            <p:nvPr/>
          </p:nvSpPr>
          <p:spPr>
            <a:xfrm flipH="1">
              <a:off x="10791824" y="3557588"/>
              <a:ext cx="1400175" cy="2286000"/>
            </a:xfrm>
            <a:prstGeom prst="rt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ṧļiḍe"/>
            <p:cNvSpPr/>
            <p:nvPr/>
          </p:nvSpPr>
          <p:spPr>
            <a:xfrm>
              <a:off x="7252431" y="1051643"/>
              <a:ext cx="2222808" cy="838586"/>
            </a:xfrm>
            <a:prstGeom prst="rect">
              <a:avLst/>
            </a:prstGeom>
          </p:spPr>
          <p:txBody>
            <a:bodyPr wrap="none" lIns="0" tIns="0" rIns="0" bIns="0"/>
            <a:lstStyle/>
            <a:p>
              <a:pPr lvl="0" algn="l" defTabSz="914400">
                <a:buClrTx/>
                <a:buSzTx/>
                <a:buFontTx/>
                <a:defRPr/>
              </a:pPr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医学背景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3331470" y="1890229"/>
            <a:ext cx="7145655" cy="423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     </a:t>
            </a:r>
            <a:r>
              <a:rPr lang="en-US" altLang="zh-CN" sz="1400" dirty="0">
                <a:solidFill>
                  <a:srgbClr val="3333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在眼科中，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眼底筛查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是一种经济有效的方法，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  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可以尽早</a:t>
            </a: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预防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因糖尿病，青光眼，白内障，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年龄相关性黄斑变性和许多其他原因引起的</a:t>
            </a: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失明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而这些眼病早期的体表的症状很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少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但，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眼底图像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可以反映相关征象。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922" y="489990"/>
            <a:ext cx="11400155" cy="6060440"/>
          </a:xfrm>
          <a:prstGeom prst="rect">
            <a:avLst/>
          </a:prstGeom>
          <a:solidFill>
            <a:schemeClr val="tx1">
              <a:lumMod val="50000"/>
              <a:lumOff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kumimoji="1" lang="en-US" altLang="zh-CN" dirty="0">
              <a:solidFill>
                <a:schemeClr val="bg1"/>
              </a:solidFill>
              <a:latin typeface="ZhenyanGB" panose="02010600030101010101" pitchFamily="2" charset="-122"/>
              <a:ea typeface="ZhenyanGB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CE8F43-30B3-F44E-BF4B-3961B642F283}"/>
              </a:ext>
            </a:extLst>
          </p:cNvPr>
          <p:cNvSpPr txBox="1"/>
          <p:nvPr/>
        </p:nvSpPr>
        <p:spPr>
          <a:xfrm>
            <a:off x="5235040" y="307570"/>
            <a:ext cx="6340197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·</a:t>
            </a:r>
            <a:r>
              <a:rPr kumimoji="1" lang="zh-CN" altLang="en-US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糖尿病眼病（视网膜</a:t>
            </a:r>
            <a:r>
              <a:rPr kumimoji="1" lang="en-US" altLang="zh-CN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/</a:t>
            </a:r>
            <a:r>
              <a:rPr kumimoji="1" lang="zh-CN" altLang="en-US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黄斑）</a:t>
            </a:r>
            <a:endParaRPr kumimoji="1" lang="en-US" altLang="zh-CN" sz="3200" dirty="0">
              <a:solidFill>
                <a:schemeClr val="bg1"/>
              </a:solidFill>
              <a:latin typeface="ZhenyanGB" panose="02010600030101010101" pitchFamily="2" charset="-122"/>
              <a:ea typeface="ZhenyanGB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·</a:t>
            </a:r>
            <a:r>
              <a:rPr kumimoji="1" lang="zh-CN" altLang="en-US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老年人黄斑功能退化、黄斑积液</a:t>
            </a:r>
            <a:endParaRPr kumimoji="1" lang="en-US" altLang="zh-CN" sz="3200" dirty="0">
              <a:solidFill>
                <a:schemeClr val="bg1"/>
              </a:solidFill>
              <a:latin typeface="ZhenyanGB" panose="02010600030101010101" pitchFamily="2" charset="-122"/>
              <a:ea typeface="ZhenyanGB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·</a:t>
            </a:r>
            <a:r>
              <a:rPr kumimoji="1" lang="zh-CN" altLang="en-US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白内障</a:t>
            </a:r>
            <a:endParaRPr kumimoji="1" lang="en-US" altLang="zh-CN" sz="3200" dirty="0">
              <a:solidFill>
                <a:schemeClr val="bg1"/>
              </a:solidFill>
              <a:latin typeface="ZhenyanGB" panose="02010600030101010101" pitchFamily="2" charset="-122"/>
              <a:ea typeface="ZhenyanGB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·</a:t>
            </a:r>
            <a:r>
              <a:rPr kumimoji="1" lang="zh-CN" altLang="en-US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青光眼</a:t>
            </a:r>
            <a:endParaRPr kumimoji="1" lang="en-US" altLang="zh-CN" sz="3200" dirty="0">
              <a:solidFill>
                <a:schemeClr val="bg1"/>
              </a:solidFill>
              <a:latin typeface="ZhenyanGB" panose="02010600030101010101" pitchFamily="2" charset="-122"/>
              <a:ea typeface="ZhenyanGB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·</a:t>
            </a:r>
            <a:r>
              <a:rPr kumimoji="1" lang="zh-CN" altLang="en-US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高血压</a:t>
            </a:r>
            <a:endParaRPr kumimoji="1" lang="en-US" altLang="zh-CN" sz="3200" dirty="0">
              <a:solidFill>
                <a:schemeClr val="bg1"/>
              </a:solidFill>
              <a:latin typeface="ZhenyanGB" panose="02010600030101010101" pitchFamily="2" charset="-122"/>
              <a:ea typeface="ZhenyanGB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·</a:t>
            </a:r>
            <a:r>
              <a:rPr kumimoji="1" lang="zh-CN" altLang="en-US" sz="32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近视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A65ECD-D621-9147-8DE7-7FA432FAD271}"/>
              </a:ext>
            </a:extLst>
          </p:cNvPr>
          <p:cNvSpPr txBox="1"/>
          <p:nvPr/>
        </p:nvSpPr>
        <p:spPr>
          <a:xfrm>
            <a:off x="1798127" y="1112981"/>
            <a:ext cx="2236510" cy="463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0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疼痛</a:t>
            </a:r>
            <a:endParaRPr kumimoji="1" lang="en-US" altLang="zh-CN" sz="4000" dirty="0">
              <a:solidFill>
                <a:schemeClr val="bg1"/>
              </a:solidFill>
              <a:latin typeface="ZhenyanGB" panose="02010600030101010101" pitchFamily="2" charset="-122"/>
              <a:ea typeface="ZhenyanGB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0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视力模糊</a:t>
            </a:r>
            <a:endParaRPr kumimoji="1" lang="en-US" altLang="zh-CN" sz="4000" dirty="0">
              <a:solidFill>
                <a:schemeClr val="bg1"/>
              </a:solidFill>
              <a:latin typeface="ZhenyanGB" panose="02010600030101010101" pitchFamily="2" charset="-122"/>
              <a:ea typeface="ZhenyanGB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0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失明</a:t>
            </a:r>
            <a:endParaRPr kumimoji="1" lang="en-US" altLang="zh-CN" sz="4000" dirty="0">
              <a:solidFill>
                <a:schemeClr val="bg1"/>
              </a:solidFill>
              <a:latin typeface="ZhenyanGB" panose="02010600030101010101" pitchFamily="2" charset="-122"/>
              <a:ea typeface="ZhenyanGB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0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中风</a:t>
            </a:r>
            <a:endParaRPr kumimoji="1" lang="en-US" altLang="zh-CN" sz="4000" dirty="0">
              <a:solidFill>
                <a:schemeClr val="bg1"/>
              </a:solidFill>
              <a:latin typeface="ZhenyanGB" panose="02010600030101010101" pitchFamily="2" charset="-122"/>
              <a:ea typeface="ZhenyanGB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000" dirty="0">
                <a:solidFill>
                  <a:schemeClr val="bg1"/>
                </a:solidFill>
                <a:latin typeface="ZhenyanGB" panose="02010600030101010101" pitchFamily="2" charset="-122"/>
                <a:ea typeface="ZhenyanGB" panose="02010600030101010101" pitchFamily="2" charset="-122"/>
              </a:rPr>
              <a:t>心脏病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7960" y="0"/>
            <a:ext cx="4917440" cy="685863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2720" y="0"/>
            <a:ext cx="6918960" cy="3317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98460" y="132080"/>
            <a:ext cx="26587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商业价值</a:t>
            </a:r>
          </a:p>
        </p:txBody>
      </p:sp>
      <p:sp>
        <p:nvSpPr>
          <p:cNvPr id="6" name="矩形 5"/>
          <p:cNvSpPr/>
          <p:nvPr/>
        </p:nvSpPr>
        <p:spPr>
          <a:xfrm>
            <a:off x="405765" y="1084580"/>
            <a:ext cx="11480800" cy="4690110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30365" y="1162512"/>
            <a:ext cx="5055870" cy="1242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依赖于医生经验</a:t>
            </a:r>
            <a:endParaRPr lang="en-US" altLang="zh-CN" sz="2400" dirty="0"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>
              <a:lnSpc>
                <a:spcPct val="17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眼底图片的特殊之处</a:t>
            </a:r>
            <a:endParaRPr lang="en-US" altLang="zh-CN" sz="24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A470D0-0C7C-CD41-B84E-21C9743B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205" y="2651033"/>
            <a:ext cx="5324030" cy="245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10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2720" y="0"/>
            <a:ext cx="6918960" cy="3317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98460" y="132080"/>
            <a:ext cx="26587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商业价值</a:t>
            </a:r>
          </a:p>
        </p:txBody>
      </p:sp>
      <p:sp>
        <p:nvSpPr>
          <p:cNvPr id="6" name="矩形 5"/>
          <p:cNvSpPr/>
          <p:nvPr/>
        </p:nvSpPr>
        <p:spPr>
          <a:xfrm>
            <a:off x="405765" y="1084580"/>
            <a:ext cx="11480800" cy="4690110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30365" y="1162512"/>
            <a:ext cx="5055870" cy="1242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依赖于医生经验</a:t>
            </a:r>
            <a:endParaRPr lang="en-US" altLang="zh-CN" sz="2400" dirty="0"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>
              <a:lnSpc>
                <a:spcPct val="17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眼底图片的特殊之处</a:t>
            </a:r>
            <a:endParaRPr lang="en-US" altLang="zh-CN" sz="24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610A873-04CD-C44F-A729-7DA782C435F3}"/>
              </a:ext>
            </a:extLst>
          </p:cNvPr>
          <p:cNvGrpSpPr/>
          <p:nvPr/>
        </p:nvGrpSpPr>
        <p:grpSpPr>
          <a:xfrm>
            <a:off x="230037" y="485457"/>
            <a:ext cx="5324030" cy="5416579"/>
            <a:chOff x="230036" y="485457"/>
            <a:chExt cx="6046939" cy="586933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0075ED-AC1F-414F-912E-977BC42A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84" y="485457"/>
              <a:ext cx="2941606" cy="225360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86EADA8-0D1E-714E-8050-2176B4BDF443}"/>
                </a:ext>
              </a:extLst>
            </p:cNvPr>
            <p:cNvSpPr txBox="1"/>
            <p:nvPr/>
          </p:nvSpPr>
          <p:spPr>
            <a:xfrm>
              <a:off x="747937" y="273906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Hei" panose="02010609060101010101" pitchFamily="49" charset="-122"/>
                  <a:ea typeface="SimHei" panose="02010609060101010101" pitchFamily="49" charset="-122"/>
                </a:rPr>
                <a:t>老年黄斑变性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3FEA978-0F46-C74F-B04B-52FF7874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9135" y="485457"/>
              <a:ext cx="2867840" cy="2253606"/>
            </a:xfrm>
            <a:prstGeom prst="rect">
              <a:avLst/>
            </a:prstGeom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B71B642-4AD1-334D-81B8-5C5CDF45324E}"/>
                </a:ext>
              </a:extLst>
            </p:cNvPr>
            <p:cNvGrpSpPr/>
            <p:nvPr/>
          </p:nvGrpSpPr>
          <p:grpSpPr>
            <a:xfrm>
              <a:off x="230036" y="3429000"/>
              <a:ext cx="2935095" cy="2925796"/>
              <a:chOff x="255134" y="3580096"/>
              <a:chExt cx="2935095" cy="2925796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D0BD2CA-9A49-384F-AB1A-FA941F50E038}"/>
                  </a:ext>
                </a:extLst>
              </p:cNvPr>
              <p:cNvSpPr txBox="1"/>
              <p:nvPr/>
            </p:nvSpPr>
            <p:spPr>
              <a:xfrm>
                <a:off x="827191" y="6136560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视网膜动脉硬化</a:t>
                </a:r>
              </a:p>
            </p:txBody>
          </p: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68A8B086-91FB-3642-87B1-94F26B33D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134" y="3580096"/>
                <a:ext cx="2935095" cy="2382519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213BDE1-C9C9-1648-AF22-975B5A7A54B2}"/>
                </a:ext>
              </a:extLst>
            </p:cNvPr>
            <p:cNvSpPr txBox="1"/>
            <p:nvPr/>
          </p:nvSpPr>
          <p:spPr>
            <a:xfrm>
              <a:off x="4318057" y="273906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Hei" panose="02010609060101010101" pitchFamily="49" charset="-122"/>
                  <a:ea typeface="SimHei" panose="02010609060101010101" pitchFamily="49" charset="-122"/>
                </a:rPr>
                <a:t>糖眼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63E42EE-8C79-8044-A116-700B7DF4F2C0}"/>
              </a:ext>
            </a:extLst>
          </p:cNvPr>
          <p:cNvSpPr txBox="1"/>
          <p:nvPr/>
        </p:nvSpPr>
        <p:spPr>
          <a:xfrm>
            <a:off x="3059163" y="2938052"/>
            <a:ext cx="3012363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FZZhengHeiS-EB-GB" panose="02000000000000000000" pitchFamily="2" charset="-122"/>
                <a:ea typeface="FZZhengHeiS-EB-GB" panose="02000000000000000000" pitchFamily="2" charset="-122"/>
              </a:rPr>
              <a:t>无明显边界</a:t>
            </a:r>
            <a:endParaRPr kumimoji="1" lang="en-US" altLang="zh-CN" dirty="0">
              <a:latin typeface="FZZhengHeiS-EB-GB" panose="02000000000000000000" pitchFamily="2" charset="-122"/>
              <a:ea typeface="FZZhengHeiS-EB-GB" panose="02000000000000000000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FZZhengHeiS-EB-GB" panose="02000000000000000000" pitchFamily="2" charset="-122"/>
                <a:ea typeface="FZZhengHeiS-EB-GB" panose="02000000000000000000" pitchFamily="2" charset="-122"/>
              </a:rPr>
              <a:t>云雾状：</a:t>
            </a:r>
            <a:endParaRPr kumimoji="1" lang="en-US" altLang="zh-CN" dirty="0">
              <a:latin typeface="FZZhengHeiS-EB-GB" panose="02000000000000000000" pitchFamily="2" charset="-122"/>
              <a:ea typeface="FZZhengHeiS-EB-GB" panose="02000000000000000000" pitchFamily="2" charset="-122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dirty="0">
                <a:latin typeface="FZZhengHeiS-EB-GB" panose="02000000000000000000" pitchFamily="2" charset="-122"/>
                <a:ea typeface="FZZhengHeiS-EB-GB" panose="02000000000000000000" pitchFamily="2" charset="-122"/>
              </a:rPr>
              <a:t>血管和眼底的颜色近似</a:t>
            </a:r>
            <a:endParaRPr kumimoji="1" lang="en-US" altLang="zh-CN" dirty="0">
              <a:latin typeface="FZZhengHeiS-EB-GB" panose="02000000000000000000" pitchFamily="2" charset="-122"/>
              <a:ea typeface="FZZhengHeiS-EB-GB" panose="02000000000000000000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FZZhengHeiS-EB-GB" panose="02000000000000000000" pitchFamily="2" charset="-122"/>
                <a:ea typeface="FZZhengHeiS-EB-GB" panose="02000000000000000000" pitchFamily="2" charset="-122"/>
              </a:rPr>
              <a:t>均一度：有诊断意义</a:t>
            </a:r>
            <a:endParaRPr kumimoji="1" lang="en-US" altLang="zh-CN" dirty="0">
              <a:latin typeface="FZZhengHeiS-EB-GB" panose="02000000000000000000" pitchFamily="2" charset="-122"/>
              <a:ea typeface="FZZhengHeiS-EB-GB" panose="02000000000000000000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FZZhengHeiS-EB-GB" panose="02000000000000000000" pitchFamily="2" charset="-122"/>
                <a:ea typeface="FZZhengHeiS-EB-GB" panose="02000000000000000000" pitchFamily="2" charset="-122"/>
              </a:rPr>
              <a:t>不同疾病的确诊体征不同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2E3ADAD-3D07-A448-B1DC-4558F6480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205" y="2651033"/>
            <a:ext cx="5324030" cy="245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243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7960" y="0"/>
            <a:ext cx="4917440" cy="685863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2720" y="0"/>
            <a:ext cx="6918960" cy="3317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98460" y="132080"/>
            <a:ext cx="2658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影响因素</a:t>
            </a:r>
          </a:p>
        </p:txBody>
      </p:sp>
      <p:sp>
        <p:nvSpPr>
          <p:cNvPr id="6" name="矩形 5"/>
          <p:cNvSpPr/>
          <p:nvPr/>
        </p:nvSpPr>
        <p:spPr>
          <a:xfrm>
            <a:off x="405765" y="1084580"/>
            <a:ext cx="11480800" cy="4690110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08445" y="1291590"/>
            <a:ext cx="5055870" cy="429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医生个人对颜色的识别准确度</a:t>
            </a:r>
            <a:endParaRPr lang="en-US" altLang="zh-CN" sz="2000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医生办公室的灯光颜色或亮度的影响</a:t>
            </a:r>
            <a:endParaRPr lang="en-US" altLang="zh-CN" sz="20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不同仪器的报告纸质的不同</a:t>
            </a:r>
            <a:endParaRPr lang="en-US" altLang="zh-CN" sz="20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眼底报告中选取的图片数量有限</a:t>
            </a:r>
            <a:endParaRPr lang="en-US" altLang="zh-CN" sz="20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0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……</a:t>
            </a: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FZZhengHeiS-EB-GB" panose="02000000000000000000" pitchFamily="2" charset="-122"/>
                <a:ea typeface="FZZhengHeiS-EB-GB" panose="02000000000000000000" pitchFamily="2" charset="-122"/>
                <a:sym typeface="+mn-ea"/>
              </a:rPr>
              <a:t>眼底图片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FZZhengHeiS-EB-GB" panose="02000000000000000000" pitchFamily="2" charset="-122"/>
                <a:ea typeface="FZZhengHeiS-EB-GB" panose="02000000000000000000" pitchFamily="2" charset="-122"/>
                <a:sym typeface="+mn-ea"/>
              </a:rPr>
              <a:t>just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FZZhengHeiS-EB-GB" panose="02000000000000000000" pitchFamily="2" charset="-122"/>
                <a:ea typeface="FZZhengHeiS-EB-GB" panose="02000000000000000000" pitchFamily="2" charset="-122"/>
                <a:sym typeface="+mn-ea"/>
              </a:rPr>
              <a:t>照片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FZZhengHeiS-EB-GB" panose="02000000000000000000" pitchFamily="2" charset="-122"/>
              <a:ea typeface="FZZhengHeiS-EB-GB" panose="02000000000000000000" pitchFamily="2" charset="-122"/>
              <a:sym typeface="+mn-ea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FZZhengHeiS-EB-GB" panose="02000000000000000000" pitchFamily="2" charset="-122"/>
                <a:ea typeface="FZZhengHeiS-EB-GB" panose="02000000000000000000" pitchFamily="2" charset="-122"/>
                <a:sym typeface="+mn-ea"/>
              </a:rPr>
              <a:t>记录功能大于诊断功能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71120" y="708660"/>
            <a:ext cx="12263120" cy="544131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8365" y="1062607"/>
            <a:ext cx="10415270" cy="454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我们推测，如果在检测仪器端可以</a:t>
            </a:r>
            <a:r>
              <a:rPr lang="zh-CN" altLang="en-US" sz="2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嵌入人工智能系统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，检查时同时进行</a:t>
            </a:r>
            <a:r>
              <a:rPr lang="zh-CN" altLang="en-US" sz="2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图像分析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，既可以直接分析第一手获取的眼底图像，避免其他介质造成的影响，又可以</a:t>
            </a:r>
            <a:r>
              <a:rPr lang="zh-CN" altLang="en-US" sz="2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快速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、大量处理更多的图像，提高诊断速度和检查诊断范围，从而辅助医生作出</a:t>
            </a:r>
            <a:r>
              <a:rPr lang="zh-CN" altLang="en-US" sz="2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更精确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的诊断，降低漏诊和误诊率。</a:t>
            </a:r>
          </a:p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同时，现在的市场上，许多</a:t>
            </a:r>
            <a:r>
              <a:rPr lang="zh-CN" altLang="en-US" sz="2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私立诊所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或</a:t>
            </a:r>
            <a:r>
              <a:rPr lang="zh-CN" altLang="en-US" sz="2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眼视光中心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都配有智能眼底镜，检测后可以生成分析报告，但技术仍停留在</a:t>
            </a:r>
            <a:r>
              <a:rPr lang="zh-CN" altLang="en-US" sz="2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识别单一体征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的功能（例如眼底豹纹样改变），并不能给出具体的疾病</a:t>
            </a:r>
            <a:r>
              <a:rPr lang="zh-CN" altLang="en-US" sz="2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诊断建议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。增加设备的功能和提高设备的精确度，可以大大提高机构的专业性，加深用户与机构的信任。甚至可以进行业务转型，开展新的业务项目。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155"/>
            <a:ext cx="12192635" cy="4722495"/>
          </a:xfrm>
          <a:prstGeom prst="rect">
            <a:avLst/>
          </a:prstGeom>
          <a:solidFill>
            <a:schemeClr val="tx1">
              <a:lumMod val="95000"/>
              <a:lumOff val="5000"/>
              <a:alpha val="99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877521" y="1320800"/>
            <a:ext cx="954107" cy="4241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好想有一次拔山涉水的旅行；将我美丽的梦幻送回大自然的色彩。</a:t>
            </a:r>
            <a:br>
              <a:rPr lang="zh-CN" altLang="en-US" dirty="0">
                <a:solidFill>
                  <a:prstClr val="black"/>
                </a:solidFill>
              </a:rPr>
            </a:br>
            <a:endParaRPr lang="zh-CN" altLang="en-US" dirty="0"/>
          </a:p>
        </p:txBody>
      </p:sp>
      <p:pic>
        <p:nvPicPr>
          <p:cNvPr id="3" name="图片 2" descr="woman-rsquo-s-eye-with-smart-contact-le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35" y="1249680"/>
            <a:ext cx="5831205" cy="4722495"/>
          </a:xfrm>
          <a:prstGeom prst="rect">
            <a:avLst/>
          </a:prstGeom>
        </p:spPr>
      </p:pic>
      <p:sp>
        <p:nvSpPr>
          <p:cNvPr id="5" name="直角三角形 4"/>
          <p:cNvSpPr/>
          <p:nvPr/>
        </p:nvSpPr>
        <p:spPr>
          <a:xfrm>
            <a:off x="5652135" y="5297805"/>
            <a:ext cx="1898650" cy="111696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9671685" y="1081405"/>
            <a:ext cx="1811655" cy="934085"/>
          </a:xfrm>
          <a:custGeom>
            <a:avLst/>
            <a:gdLst>
              <a:gd name="connsiteX0" fmla="*/ 2774 w 2774"/>
              <a:gd name="connsiteY0" fmla="*/ 0 h 1375"/>
              <a:gd name="connsiteX1" fmla="*/ 0 w 2774"/>
              <a:gd name="connsiteY1" fmla="*/ 16 h 1375"/>
              <a:gd name="connsiteX2" fmla="*/ 2774 w 2774"/>
              <a:gd name="connsiteY2" fmla="*/ 1375 h 1375"/>
              <a:gd name="connsiteX3" fmla="*/ 2774 w 2774"/>
              <a:gd name="connsiteY3" fmla="*/ 0 h 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4" h="1375">
                <a:moveTo>
                  <a:pt x="2774" y="0"/>
                </a:moveTo>
                <a:lnTo>
                  <a:pt x="0" y="16"/>
                </a:lnTo>
                <a:lnTo>
                  <a:pt x="2774" y="1375"/>
                </a:lnTo>
                <a:lnTo>
                  <a:pt x="277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4410710" y="5279390"/>
            <a:ext cx="1258570" cy="700405"/>
          </a:xfrm>
          <a:custGeom>
            <a:avLst/>
            <a:gdLst>
              <a:gd name="connsiteX0" fmla="*/ 1966 w 1982"/>
              <a:gd name="connsiteY0" fmla="*/ 1087 h 1103"/>
              <a:gd name="connsiteX1" fmla="*/ 1982 w 1982"/>
              <a:gd name="connsiteY1" fmla="*/ 0 h 1103"/>
              <a:gd name="connsiteX2" fmla="*/ 0 w 1982"/>
              <a:gd name="connsiteY2" fmla="*/ 1103 h 1103"/>
              <a:gd name="connsiteX3" fmla="*/ 1966 w 1982"/>
              <a:gd name="connsiteY3" fmla="*/ 1087 h 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" h="1103">
                <a:moveTo>
                  <a:pt x="1966" y="1087"/>
                </a:moveTo>
                <a:lnTo>
                  <a:pt x="1982" y="0"/>
                </a:lnTo>
                <a:lnTo>
                  <a:pt x="0" y="1103"/>
                </a:lnTo>
                <a:lnTo>
                  <a:pt x="1966" y="10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1384915" y="1080770"/>
            <a:ext cx="802005" cy="923925"/>
          </a:xfrm>
          <a:custGeom>
            <a:avLst/>
            <a:gdLst>
              <a:gd name="connsiteX0" fmla="*/ 144 w 1263"/>
              <a:gd name="connsiteY0" fmla="*/ 1455 h 1455"/>
              <a:gd name="connsiteX1" fmla="*/ 0 w 1263"/>
              <a:gd name="connsiteY1" fmla="*/ 0 h 1455"/>
              <a:gd name="connsiteX2" fmla="*/ 1263 w 1263"/>
              <a:gd name="connsiteY2" fmla="*/ 18 h 1455"/>
              <a:gd name="connsiteX3" fmla="*/ 144 w 1263"/>
              <a:gd name="connsiteY3" fmla="*/ 1455 h 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3" h="1455">
                <a:moveTo>
                  <a:pt x="144" y="1455"/>
                </a:moveTo>
                <a:lnTo>
                  <a:pt x="0" y="0"/>
                </a:lnTo>
                <a:lnTo>
                  <a:pt x="1263" y="18"/>
                </a:lnTo>
                <a:lnTo>
                  <a:pt x="144" y="1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5732" y="249764"/>
            <a:ext cx="617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数据集（</a:t>
            </a:r>
            <a:r>
              <a:rPr lang="zh-CN" altLang="en-US" sz="4000" dirty="0">
                <a:latin typeface="华文楷体" panose="02010600040101010101" charset="-122"/>
                <a:ea typeface="华文楷体" panose="02010600040101010101" charset="-122"/>
              </a:rPr>
              <a:t>ODIR-5K）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简介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99700" y="1509648"/>
            <a:ext cx="5024755" cy="369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内容：</a:t>
            </a: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5000名患者的年龄，双眼的彩色眼底照片和医生的诊断关键词。病人的识别信息会被移除</a:t>
            </a:r>
            <a:endParaRPr lang="en-US" altLang="zh-CN" sz="2000" dirty="0"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来源：</a:t>
            </a: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眼底图像是由市场上的各种相机捕获，例如Canon，Zeiss和Kowa，因此导致各种各样的图像分辨率。</a:t>
            </a:r>
            <a:endParaRPr lang="en-US" altLang="zh-CN" sz="2000" dirty="0"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注释：</a:t>
            </a:r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由经过培训的医师进行标记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" y="1538605"/>
            <a:ext cx="6740525" cy="47517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94320" y="1405890"/>
            <a:ext cx="4416425" cy="481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正常（N）</a:t>
            </a:r>
          </a:p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糖尿病（D）</a:t>
            </a:r>
          </a:p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青光眼（G）</a:t>
            </a:r>
          </a:p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白内障（C）</a:t>
            </a:r>
          </a:p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AMD（A）</a:t>
            </a:r>
          </a:p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高血压（H）</a:t>
            </a:r>
          </a:p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近视（M）</a:t>
            </a:r>
          </a:p>
          <a:p>
            <a:pPr marL="342900" indent="-342900" algn="l">
              <a:lnSpc>
                <a:spcPct val="16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其他疾病/异常（O）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72560" y="393065"/>
            <a:ext cx="478028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将患者分为8个标签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旅行33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6134e45-233c-44ca-9d98-6a3972dfaa2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64553159974BD4AA3BEA920755B67D5" ma:contentTypeVersion="6" ma:contentTypeDescription="새 문서를 만듭니다." ma:contentTypeScope="" ma:versionID="8b0224a9d3a45982972a4a53aaf4d12a">
  <xsd:schema xmlns:xsd="http://www.w3.org/2001/XMLSchema" xmlns:xs="http://www.w3.org/2001/XMLSchema" xmlns:p="http://schemas.microsoft.com/office/2006/metadata/properties" xmlns:ns2="29f67745-d03e-41fa-87b5-fc60e4242e52" xmlns:ns3="5cfcff9c-2da6-4bb1-a8fb-10779e050801" targetNamespace="http://schemas.microsoft.com/office/2006/metadata/properties" ma:root="true" ma:fieldsID="604466d48db285b0347cc69ab500063c" ns2:_="" ns3:_="">
    <xsd:import namespace="29f67745-d03e-41fa-87b5-fc60e4242e52"/>
    <xsd:import namespace="5cfcff9c-2da6-4bb1-a8fb-10779e0508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f67745-d03e-41fa-87b5-fc60e4242e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fcff9c-2da6-4bb1-a8fb-10779e05080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DB1E9B-6443-474F-A4B7-0A46EC9E682F}"/>
</file>

<file path=customXml/itemProps2.xml><?xml version="1.0" encoding="utf-8"?>
<ds:datastoreItem xmlns:ds="http://schemas.openxmlformats.org/officeDocument/2006/customXml" ds:itemID="{B202344B-48AC-41A4-87F5-EC6B916EE772}"/>
</file>

<file path=customXml/itemProps3.xml><?xml version="1.0" encoding="utf-8"?>
<ds:datastoreItem xmlns:ds="http://schemas.openxmlformats.org/officeDocument/2006/customXml" ds:itemID="{3AEEE002-273E-4CA6-A201-23C9EA860C23}"/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706</Words>
  <Application>Microsoft Macintosh PowerPoint</Application>
  <PresentationFormat>宽屏</PresentationFormat>
  <Paragraphs>81</Paragraphs>
  <Slides>12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等线</vt:lpstr>
      <vt:lpstr>等线 Light</vt:lpstr>
      <vt:lpstr>SimHei</vt:lpstr>
      <vt:lpstr>华文楷体</vt:lpstr>
      <vt:lpstr>KaiTi</vt:lpstr>
      <vt:lpstr>微软雅黑 Light</vt:lpstr>
      <vt:lpstr>禹卫书法行书简体</vt:lpstr>
      <vt:lpstr>Alibaba PuHuiTi</vt:lpstr>
      <vt:lpstr>FZZhengHeiS-EB-GB</vt:lpstr>
      <vt:lpstr>Songti SC</vt:lpstr>
      <vt:lpstr>ZhenyanGB</vt:lpstr>
      <vt:lpstr>Arial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旅行3333</dc:title>
  <dc:creator>陆 清</dc:creator>
  <cp:lastModifiedBy>曾曾</cp:lastModifiedBy>
  <cp:revision>28</cp:revision>
  <dcterms:created xsi:type="dcterms:W3CDTF">2018-04-27T14:46:00Z</dcterms:created>
  <dcterms:modified xsi:type="dcterms:W3CDTF">2021-11-05T05:19:45Z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792B096BE30D4E5CADB1B4942B202815</vt:lpwstr>
  </property>
  <property fmtid="{D5CDD505-2E9C-101B-9397-08002B2CF9AE}" pid="3" name="KSOProductBuildVer">
    <vt:lpwstr>2052-11.1.0.11045</vt:lpwstr>
  </property>
  <property fmtid="{D5CDD505-2E9C-101B-9397-08002B2CF9AE}" pid="4" name="ContentTypeId">
    <vt:lpwstr>0x010100364553159974BD4AA3BEA920755B67D5</vt:lpwstr>
  </property>
</Properties>
</file>